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9" r:id="rId4"/>
    <p:sldId id="300" r:id="rId5"/>
    <p:sldId id="294" r:id="rId6"/>
    <p:sldId id="290" r:id="rId7"/>
    <p:sldId id="296" r:id="rId8"/>
    <p:sldId id="292" r:id="rId9"/>
    <p:sldId id="295" r:id="rId10"/>
    <p:sldId id="293" r:id="rId11"/>
    <p:sldId id="297" r:id="rId12"/>
    <p:sldId id="298" r:id="rId13"/>
    <p:sldId id="291" r:id="rId14"/>
    <p:sldId id="287" r:id="rId15"/>
    <p:sldId id="288" r:id="rId16"/>
    <p:sldId id="280" r:id="rId17"/>
    <p:sldId id="281" r:id="rId18"/>
    <p:sldId id="283" r:id="rId19"/>
    <p:sldId id="282" r:id="rId20"/>
    <p:sldId id="284" r:id="rId21"/>
    <p:sldId id="285" r:id="rId22"/>
    <p:sldId id="289" r:id="rId2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3" autoAdjust="0"/>
    <p:restoredTop sz="86364" autoAdjust="0"/>
  </p:normalViewPr>
  <p:slideViewPr>
    <p:cSldViewPr>
      <p:cViewPr varScale="1">
        <p:scale>
          <a:sx n="130" d="100"/>
          <a:sy n="130" d="100"/>
        </p:scale>
        <p:origin x="930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The test double / stub </a:t>
            </a:r>
            <a:r>
              <a:rPr lang="en-US" dirty="0" err="1"/>
              <a:t>behaviour</a:t>
            </a:r>
            <a:r>
              <a:rPr lang="en-US" dirty="0"/>
              <a:t> is not a replacement, but a </a:t>
            </a:r>
            <a:r>
              <a:rPr lang="en-US" dirty="0" err="1"/>
              <a:t>parametrisk</a:t>
            </a:r>
            <a:r>
              <a:rPr lang="en-US" dirty="0"/>
              <a:t> solution in the production code and runs the risk that someone will turn it on in production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Mandatory Reflections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E991-8DD3-F8E3-89F0-1079CCA2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Method?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7777-691F-2384-BBBF-674668F4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‘switch on a string’ is needed in Main():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gradle</a:t>
            </a:r>
            <a:r>
              <a:rPr lang="en-US" dirty="0"/>
              <a:t> </a:t>
            </a:r>
            <a:r>
              <a:rPr lang="en-US" dirty="0" err="1"/>
              <a:t>hotstone</a:t>
            </a:r>
            <a:r>
              <a:rPr lang="en-US" dirty="0"/>
              <a:t> –</a:t>
            </a:r>
            <a:r>
              <a:rPr lang="en-US" dirty="0" err="1"/>
              <a:t>Pvariant</a:t>
            </a:r>
            <a:r>
              <a:rPr lang="en-US" dirty="0"/>
              <a:t>=alpha’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B28-AE2B-6060-BBF7-F9EC588F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A512-1477-03BE-14FE-8D7D7051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5240-6441-5112-F30A-6D71621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7A0BD-C594-68B4-47FB-4EA71424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66900"/>
            <a:ext cx="4854727" cy="23622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DBCB60-9C24-1F35-EA3C-D5E3191240E1}"/>
              </a:ext>
            </a:extLst>
          </p:cNvPr>
          <p:cNvSpPr/>
          <p:nvPr/>
        </p:nvSpPr>
        <p:spPr>
          <a:xfrm>
            <a:off x="2895600" y="2171700"/>
            <a:ext cx="6858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7C316-104A-8C57-76D5-DF68E176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87600"/>
            <a:ext cx="6131104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2991F-A172-5373-10D8-AF293B38E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875645"/>
            <a:ext cx="2895600" cy="789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656F4-DBB1-65DD-5EF0-6C5016FF553E}"/>
              </a:ext>
            </a:extLst>
          </p:cNvPr>
          <p:cNvSpPr/>
          <p:nvPr/>
        </p:nvSpPr>
        <p:spPr>
          <a:xfrm>
            <a:off x="5486400" y="1485900"/>
            <a:ext cx="3200400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Putting that switch in its own abstraction </a:t>
            </a:r>
            <a:r>
              <a:rPr lang="en-US" i="1" dirty="0"/>
              <a:t>does</a:t>
            </a:r>
            <a:r>
              <a:rPr lang="en-US" dirty="0"/>
              <a:t> make sense!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91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A72F-4940-2ECB-F919-A30EE240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Doubles in Production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DBBB-A0E8-8888-2677-70BB642C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issue with this</a:t>
            </a:r>
            <a:br>
              <a:rPr lang="en-US" dirty="0"/>
            </a:br>
            <a:r>
              <a:rPr lang="en-US" dirty="0"/>
              <a:t>test stub?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0D30-D933-F344-BE54-FB20A212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BE74-2A5B-F7DF-4737-55D87E94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D60B9-929F-811A-614B-E9743BF0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A computer screen with many colorful text&#10;&#10;AI-generated content may be incorrect.">
            <a:extLst>
              <a:ext uri="{FF2B5EF4-FFF2-40B4-BE49-F238E27FC236}">
                <a16:creationId xmlns:a16="http://schemas.microsoft.com/office/drawing/2014/main" id="{A1D7CE87-D100-7F5B-6201-4C701400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11833"/>
            <a:ext cx="5122203" cy="33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1497-506A-7D85-3A80-749E725F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Code in Production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7B59-56B4-A927-83BC-31041B1E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such example </a:t>
            </a:r>
          </a:p>
          <a:p>
            <a:pPr lvl="1"/>
            <a:r>
              <a:rPr lang="en-US" dirty="0"/>
              <a:t>Thanks to ChatGPT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6F6D-F63B-8B24-9244-A48BA0FD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1A71-0665-9ADE-F48F-57DCE77E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CDB7-A8DB-A5D7-8418-F954CE7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643D0-6638-862D-B318-F9019948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38" y="1028700"/>
            <a:ext cx="5029362" cy="2467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5D2536-28C3-17F8-9482-55850490F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3162300"/>
            <a:ext cx="2595988" cy="10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24331-B6BE-5F01-2E7B-A378B2D5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52" y="4000500"/>
            <a:ext cx="4334207" cy="109400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4A2299-1B10-1F3B-9DF4-3DF1EE22D95B}"/>
              </a:ext>
            </a:extLst>
          </p:cNvPr>
          <p:cNvSpPr/>
          <p:nvPr/>
        </p:nvSpPr>
        <p:spPr>
          <a:xfrm>
            <a:off x="4419600" y="4519152"/>
            <a:ext cx="3810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2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D739-8543-C609-DEC9-DF7A3BCF9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2024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2D1AA-2519-E976-1368-48C89826B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8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 here?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Factory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2667"/>
            <a:ext cx="500812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: Trap not avoided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09700"/>
            <a:ext cx="664937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Pesky Spy Exercise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95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 With Strong Spy Focus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so pardon for annoying you with some sharp corners</a:t>
            </a:r>
          </a:p>
          <a:p>
            <a:endParaRPr lang="en-US" dirty="0"/>
          </a:p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A test spy is </a:t>
            </a:r>
            <a:r>
              <a:rPr lang="en-US" i="1" dirty="0"/>
              <a:t>not</a:t>
            </a:r>
            <a:r>
              <a:rPr lang="en-US" dirty="0"/>
              <a:t> an object that cannot have </a:t>
            </a:r>
            <a:r>
              <a:rPr lang="en-US" i="1" dirty="0"/>
              <a:t>stub</a:t>
            </a:r>
            <a:r>
              <a:rPr lang="en-US" dirty="0"/>
              <a:t> behavior</a:t>
            </a:r>
          </a:p>
          <a:p>
            <a:pPr lvl="1"/>
            <a:endParaRPr lang="en-US" dirty="0"/>
          </a:p>
          <a:p>
            <a:r>
              <a:rPr lang="en-US" dirty="0"/>
              <a:t>Indeed – to make a </a:t>
            </a:r>
            <a:r>
              <a:rPr lang="en-US" dirty="0" err="1"/>
              <a:t>MutableGameSpy</a:t>
            </a:r>
            <a:r>
              <a:rPr lang="en-US" dirty="0"/>
              <a:t> work so it can help us test the card effects, it </a:t>
            </a:r>
            <a:r>
              <a:rPr lang="en-US" i="1" dirty="0"/>
              <a:t>needs</a:t>
            </a:r>
            <a:r>
              <a:rPr lang="en-US" dirty="0"/>
              <a:t> to feed ‘stub’ indirect input.</a:t>
            </a:r>
          </a:p>
          <a:p>
            <a:pPr lvl="1"/>
            <a:r>
              <a:rPr lang="en-US" dirty="0"/>
              <a:t>Example: Brown Rice effect likely needs to call	‘</a:t>
            </a:r>
            <a:r>
              <a:rPr lang="en-US" dirty="0" err="1"/>
              <a:t>game.getPlayerInTurn</a:t>
            </a:r>
            <a:r>
              <a:rPr lang="en-US" dirty="0"/>
              <a:t>()’ to compute the opponent…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Spy With Stub Behavior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my spy, for testing eta stone cards </a:t>
            </a:r>
            <a:r>
              <a:rPr lang="en-US" i="1" dirty="0"/>
              <a:t>does include stub methods,</a:t>
            </a:r>
            <a:r>
              <a:rPr lang="en-US" dirty="0"/>
              <a:t> like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37" y="1967062"/>
            <a:ext cx="6125430" cy="5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33" y="2700563"/>
            <a:ext cx="543953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Stubs with Stubs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saw quite a few whose card effect strategies retrieve Hero and Card instances</a:t>
            </a:r>
          </a:p>
          <a:p>
            <a:pPr lvl="1"/>
            <a:r>
              <a:rPr lang="en-US" dirty="0"/>
              <a:t>Like fetching </a:t>
            </a:r>
            <a:r>
              <a:rPr lang="en-US" b="1" dirty="0"/>
              <a:t>the Card, c, </a:t>
            </a:r>
            <a:r>
              <a:rPr lang="en-US" dirty="0"/>
              <a:t>that game must mutate ala</a:t>
            </a:r>
          </a:p>
          <a:p>
            <a:pPr lvl="2"/>
            <a:r>
              <a:rPr lang="en-US" dirty="0" err="1"/>
              <a:t>mutableGame.reduceHealthOf</a:t>
            </a:r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, -2);</a:t>
            </a:r>
          </a:p>
          <a:p>
            <a:endParaRPr lang="en-US" dirty="0"/>
          </a:p>
          <a:p>
            <a:r>
              <a:rPr lang="en-US" dirty="0"/>
              <a:t>Thus the ‘</a:t>
            </a:r>
            <a:r>
              <a:rPr lang="en-US" dirty="0" err="1"/>
              <a:t>MutableGameSpy</a:t>
            </a:r>
            <a:r>
              <a:rPr lang="en-US" dirty="0"/>
              <a:t>’ must thus make ‘stub objects’ for Card to serve the ‘fetching’</a:t>
            </a:r>
          </a:p>
          <a:p>
            <a:pPr lvl="1"/>
            <a:r>
              <a:rPr lang="en-US" dirty="0"/>
              <a:t>Card </a:t>
            </a:r>
            <a:r>
              <a:rPr lang="en-US" dirty="0" err="1"/>
              <a:t>getCardInField</a:t>
            </a:r>
            <a:r>
              <a:rPr lang="en-US" dirty="0"/>
              <a:t>(…);	must return card objects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 - lots of coding…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DB50-EE79-91AD-6E41-7F180F6C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D499-E9AB-85F8-6934-DAC98BC1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covered a lot of ground!</a:t>
            </a:r>
          </a:p>
          <a:p>
            <a:endParaRPr lang="en-US" dirty="0"/>
          </a:p>
          <a:p>
            <a:r>
              <a:rPr lang="en-US" dirty="0"/>
              <a:t>There are only </a:t>
            </a:r>
            <a:r>
              <a:rPr lang="en-US" i="1" dirty="0"/>
              <a:t>three out of nine </a:t>
            </a:r>
            <a:r>
              <a:rPr lang="en-US" dirty="0"/>
              <a:t>exam topics that we still have to cover!</a:t>
            </a:r>
          </a:p>
          <a:p>
            <a:pPr lvl="1"/>
            <a:r>
              <a:rPr lang="en-US" dirty="0"/>
              <a:t>And one of these (frameworks) is actually more or less covered…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0EED-B992-087D-1B35-80DB3709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5F9D8-F3C8-046A-2809-4AC36D30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C1F7-6A14-7F24-8DB2-1ADA685B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insight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insight to reduce this effort (significantly) is that every hero and every card is </a:t>
            </a:r>
            <a:r>
              <a:rPr lang="en-US" i="1" dirty="0"/>
              <a:t>identifiable</a:t>
            </a:r>
            <a:r>
              <a:rPr lang="en-US" dirty="0"/>
              <a:t> via simple data types!</a:t>
            </a:r>
          </a:p>
          <a:p>
            <a:pPr lvl="1"/>
            <a:r>
              <a:rPr lang="en-US" dirty="0"/>
              <a:t>Hero		‘who is it	FINDUS or PEDDERSEN’</a:t>
            </a:r>
          </a:p>
          <a:p>
            <a:pPr lvl="1"/>
            <a:r>
              <a:rPr lang="en-US" dirty="0"/>
              <a:t>Card		‘field index	0..n’</a:t>
            </a:r>
          </a:p>
          <a:p>
            <a:r>
              <a:rPr lang="en-US" dirty="0"/>
              <a:t>So instead of</a:t>
            </a:r>
          </a:p>
          <a:p>
            <a:pPr lvl="1"/>
            <a:r>
              <a:rPr lang="en-US" dirty="0" err="1"/>
              <a:t>reduceHealthOf</a:t>
            </a:r>
            <a:r>
              <a:rPr lang="en-US" dirty="0"/>
              <a:t>(</a:t>
            </a:r>
            <a:r>
              <a:rPr lang="en-US" b="1" dirty="0"/>
              <a:t>Card c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delta)</a:t>
            </a:r>
          </a:p>
          <a:p>
            <a:pPr lvl="1"/>
            <a:r>
              <a:rPr lang="en-US" dirty="0"/>
              <a:t>Use</a:t>
            </a:r>
          </a:p>
          <a:p>
            <a:pPr lvl="1"/>
            <a:r>
              <a:rPr lang="en-US" dirty="0" err="1"/>
              <a:t>reduceHealthOf</a:t>
            </a: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fieldIndexOfCard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delta)</a:t>
            </a:r>
          </a:p>
          <a:p>
            <a:r>
              <a:rPr lang="en-US" dirty="0"/>
              <a:t>Similar for hero: use ‘Player’ as type, not ‘Hero’</a:t>
            </a:r>
          </a:p>
          <a:p>
            <a:pPr lvl="1"/>
            <a:r>
              <a:rPr lang="en-US" dirty="0" err="1"/>
              <a:t>reduceHeroHealth</a:t>
            </a:r>
            <a:r>
              <a:rPr lang="en-US" dirty="0"/>
              <a:t>(</a:t>
            </a:r>
            <a:r>
              <a:rPr lang="en-US" b="1" dirty="0"/>
              <a:t>Player who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delta)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2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– it is not uncommon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used </a:t>
            </a:r>
            <a:r>
              <a:rPr lang="en-US" dirty="0" err="1"/>
              <a:t>Mockito</a:t>
            </a:r>
            <a:r>
              <a:rPr lang="en-US" dirty="0"/>
              <a:t> for creating test doubles for </a:t>
            </a:r>
            <a:r>
              <a:rPr lang="en-US" dirty="0" err="1"/>
              <a:t>SparkJava’s</a:t>
            </a:r>
            <a:r>
              <a:rPr lang="en-US" dirty="0"/>
              <a:t> HTTP library and ended with “</a:t>
            </a:r>
            <a:r>
              <a:rPr lang="en-US" i="1" dirty="0"/>
              <a:t>deep doubling”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GET on </a:t>
            </a:r>
            <a:r>
              <a:rPr lang="en-US" dirty="0" err="1"/>
              <a:t>url</a:t>
            </a:r>
            <a:endParaRPr lang="en-US" dirty="0"/>
          </a:p>
          <a:p>
            <a:pPr lvl="1"/>
            <a:r>
              <a:rPr lang="en-US" dirty="0"/>
              <a:t>I get a Request </a:t>
            </a:r>
            <a:r>
              <a:rPr lang="en-US" b="1" dirty="0"/>
              <a:t>object</a:t>
            </a:r>
          </a:p>
          <a:p>
            <a:pPr lvl="2"/>
            <a:r>
              <a:rPr lang="en-US" dirty="0"/>
              <a:t>That get a </a:t>
            </a:r>
            <a:r>
              <a:rPr lang="en-US" dirty="0" err="1"/>
              <a:t>httpRequest</a:t>
            </a:r>
            <a:r>
              <a:rPr lang="en-US" dirty="0"/>
              <a:t> </a:t>
            </a:r>
            <a:r>
              <a:rPr lang="en-US" b="1" dirty="0"/>
              <a:t>object</a:t>
            </a:r>
          </a:p>
          <a:p>
            <a:pPr lvl="3"/>
            <a:r>
              <a:rPr lang="en-US" dirty="0"/>
              <a:t>That should return OK for ‘</a:t>
            </a:r>
            <a:r>
              <a:rPr lang="en-US" dirty="0" err="1"/>
              <a:t>getStatus</a:t>
            </a:r>
            <a:r>
              <a:rPr lang="en-US" dirty="0"/>
              <a:t>()’</a:t>
            </a:r>
          </a:p>
          <a:p>
            <a:pPr lvl="3"/>
            <a:endParaRPr lang="en-US" dirty="0"/>
          </a:p>
          <a:p>
            <a:r>
              <a:rPr lang="en-US" b="1" dirty="0"/>
              <a:t>TEDIOS to have deep path of objects to be doubled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80" y="1866900"/>
            <a:ext cx="547763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Avoided?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may have said that introducing, say, </a:t>
            </a:r>
            <a:r>
              <a:rPr lang="en-US" dirty="0" err="1"/>
              <a:t>MutableCard</a:t>
            </a:r>
            <a:r>
              <a:rPr lang="en-US" dirty="0"/>
              <a:t> makes </a:t>
            </a:r>
            <a:r>
              <a:rPr lang="en-US" dirty="0" err="1"/>
              <a:t>StandardGame</a:t>
            </a:r>
            <a:r>
              <a:rPr lang="en-US" dirty="0"/>
              <a:t> free of castings…</a:t>
            </a:r>
          </a:p>
          <a:p>
            <a:pPr lvl="1"/>
            <a:r>
              <a:rPr lang="en-US" dirty="0"/>
              <a:t>Like Map&lt;Player, List&lt;</a:t>
            </a:r>
            <a:r>
              <a:rPr lang="en-US" b="1" dirty="0" err="1"/>
              <a:t>MutableCard</a:t>
            </a:r>
            <a:r>
              <a:rPr lang="en-US" dirty="0"/>
              <a:t>&gt;&gt; </a:t>
            </a:r>
            <a:r>
              <a:rPr lang="en-US" dirty="0" err="1"/>
              <a:t>fieldMap</a:t>
            </a:r>
            <a:r>
              <a:rPr lang="en-US" dirty="0"/>
              <a:t> =…</a:t>
            </a:r>
          </a:p>
          <a:p>
            <a:pPr lvl="2"/>
            <a:r>
              <a:rPr lang="en-US" dirty="0"/>
              <a:t>Avoid casting to </a:t>
            </a:r>
            <a:r>
              <a:rPr lang="en-US" dirty="0" err="1"/>
              <a:t>StandardCard</a:t>
            </a:r>
            <a:r>
              <a:rPr lang="en-US" dirty="0"/>
              <a:t> or references to it…</a:t>
            </a:r>
          </a:p>
          <a:p>
            <a:endParaRPr lang="en-US" dirty="0"/>
          </a:p>
          <a:p>
            <a:pPr lvl="1"/>
            <a:r>
              <a:rPr lang="en-US" dirty="0"/>
              <a:t>Not quite true. Free of casting to </a:t>
            </a:r>
            <a:r>
              <a:rPr lang="en-US" b="1" dirty="0"/>
              <a:t>class</a:t>
            </a:r>
            <a:r>
              <a:rPr lang="en-US" dirty="0"/>
              <a:t> but not free of casting to </a:t>
            </a:r>
            <a:r>
              <a:rPr lang="en-US" b="1" dirty="0"/>
              <a:t>interface</a:t>
            </a:r>
          </a:p>
          <a:p>
            <a:pPr lvl="2"/>
            <a:r>
              <a:rPr lang="en-US" dirty="0" err="1"/>
              <a:t>attackCard</a:t>
            </a:r>
            <a:r>
              <a:rPr lang="en-US" dirty="0"/>
              <a:t>(…, </a:t>
            </a:r>
            <a:r>
              <a:rPr lang="en-US" b="1" dirty="0"/>
              <a:t>Card</a:t>
            </a:r>
            <a:r>
              <a:rPr lang="en-US" dirty="0"/>
              <a:t> </a:t>
            </a:r>
            <a:r>
              <a:rPr lang="en-US" dirty="0" err="1"/>
              <a:t>attackingCard</a:t>
            </a:r>
            <a:r>
              <a:rPr lang="en-US" dirty="0"/>
              <a:t>, …)</a:t>
            </a:r>
          </a:p>
          <a:p>
            <a:pPr lvl="3"/>
            <a:r>
              <a:rPr lang="en-US" dirty="0"/>
              <a:t>Need to be cast ala</a:t>
            </a:r>
          </a:p>
          <a:p>
            <a:pPr lvl="3"/>
            <a:r>
              <a:rPr lang="en-US" b="1" dirty="0" err="1"/>
              <a:t>MutableCard</a:t>
            </a:r>
            <a:r>
              <a:rPr lang="en-US" b="1" dirty="0"/>
              <a:t> </a:t>
            </a:r>
            <a:r>
              <a:rPr lang="en-US" b="1" dirty="0" err="1"/>
              <a:t>asMutableCard</a:t>
            </a:r>
            <a:r>
              <a:rPr lang="en-US" b="1" dirty="0"/>
              <a:t> = (</a:t>
            </a:r>
            <a:r>
              <a:rPr lang="en-US" b="1" dirty="0" err="1"/>
              <a:t>MutableCard</a:t>
            </a:r>
            <a:r>
              <a:rPr lang="en-US" b="1" dirty="0"/>
              <a:t>) </a:t>
            </a:r>
            <a:r>
              <a:rPr lang="en-US" b="1" dirty="0" err="1"/>
              <a:t>attackingCard</a:t>
            </a:r>
            <a:r>
              <a:rPr lang="en-US" dirty="0"/>
              <a:t>;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Why is cast to interface </a:t>
            </a:r>
            <a:r>
              <a:rPr lang="en-US" i="1" dirty="0"/>
              <a:t>much better</a:t>
            </a:r>
            <a:r>
              <a:rPr lang="en-US" dirty="0"/>
              <a:t> than cast </a:t>
            </a:r>
            <a:r>
              <a:rPr lang="en-US"/>
              <a:t>to class?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385F-B118-903F-96EA-501C8877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StudyCafe</a:t>
            </a:r>
            <a:r>
              <a:rPr lang="en-US" dirty="0"/>
              <a:t> Experience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2B5D-A833-7A75-5FD0-98233EF22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Interface?</a:t>
            </a:r>
          </a:p>
          <a:p>
            <a:pPr lvl="1"/>
            <a:r>
              <a:rPr lang="en-US" dirty="0"/>
              <a:t>Perhaps should be renamed to ‘friend interface’</a:t>
            </a:r>
          </a:p>
          <a:p>
            <a:pPr lvl="2"/>
            <a:r>
              <a:rPr lang="en-US" dirty="0"/>
              <a:t>Your friends are allowed to ‘make more private requests’ than a stranger is…</a:t>
            </a:r>
          </a:p>
          <a:p>
            <a:pPr lvl="2"/>
            <a:endParaRPr lang="en-US" dirty="0"/>
          </a:p>
          <a:p>
            <a:r>
              <a:rPr lang="en-US" dirty="0"/>
              <a:t>So, a Card should expose a ‘private interface’ to its good friend, the Game,</a:t>
            </a:r>
          </a:p>
          <a:p>
            <a:pPr lvl="1"/>
            <a:r>
              <a:rPr lang="en-US" dirty="0"/>
              <a:t>“Dear Game, you are allowed to change my health”</a:t>
            </a:r>
          </a:p>
          <a:p>
            <a:pPr lvl="1"/>
            <a:r>
              <a:rPr lang="en-US" dirty="0"/>
              <a:t>Whereas, a stranger (the UI) is not…</a:t>
            </a:r>
          </a:p>
          <a:p>
            <a:pPr lvl="1"/>
            <a:r>
              <a:rPr lang="en-US" dirty="0"/>
              <a:t>Interface </a:t>
            </a:r>
            <a:r>
              <a:rPr lang="en-US" dirty="0" err="1"/>
              <a:t>MutableCard</a:t>
            </a:r>
            <a:r>
              <a:rPr lang="en-US" dirty="0"/>
              <a:t> extends Card { void </a:t>
            </a:r>
            <a:r>
              <a:rPr lang="en-US" dirty="0" err="1"/>
              <a:t>changeHealth</a:t>
            </a:r>
            <a:r>
              <a:rPr lang="en-US" dirty="0"/>
              <a:t>(…); }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81AB-FF02-01F8-7C5A-9B82E779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ED2-7328-4AAE-36BD-B4C961C8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17C9-53A2-A1A2-3E5E-D882F272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73AC-0B55-1E61-BD31-D1640D05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Stubs </a:t>
            </a:r>
            <a:r>
              <a:rPr lang="en-US" dirty="0" err="1"/>
              <a:t>vrs</a:t>
            </a:r>
            <a:r>
              <a:rPr lang="en-US" dirty="0"/>
              <a:t> Spies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2384-CAC1-C860-FC46-6A0C6139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Stub/Spy are categories of test doubles</a:t>
            </a:r>
          </a:p>
          <a:p>
            <a:pPr lvl="1"/>
            <a:r>
              <a:rPr lang="en-US" dirty="0"/>
              <a:t>I.e. they are </a:t>
            </a:r>
            <a:r>
              <a:rPr lang="en-US" i="1" dirty="0"/>
              <a:t>roles</a:t>
            </a:r>
            <a:r>
              <a:rPr lang="en-US" dirty="0"/>
              <a:t> a double may play</a:t>
            </a:r>
          </a:p>
          <a:p>
            <a:pPr lvl="1"/>
            <a:r>
              <a:rPr lang="en-US" dirty="0"/>
              <a:t>And it may play </a:t>
            </a:r>
            <a:r>
              <a:rPr lang="en-US" b="1" dirty="0"/>
              <a:t>both</a:t>
            </a:r>
            <a:r>
              <a:rPr lang="en-US" dirty="0"/>
              <a:t> and often do!</a:t>
            </a:r>
          </a:p>
          <a:p>
            <a:r>
              <a:rPr lang="en-US" dirty="0"/>
              <a:t>Indeed – to make a </a:t>
            </a:r>
            <a:r>
              <a:rPr lang="en-US" dirty="0" err="1"/>
              <a:t>MutableGameSpy</a:t>
            </a:r>
            <a:r>
              <a:rPr lang="en-US" dirty="0"/>
              <a:t> work so it can help us test the card effects, it </a:t>
            </a:r>
            <a:r>
              <a:rPr lang="en-US" i="1" dirty="0"/>
              <a:t>needs</a:t>
            </a:r>
            <a:r>
              <a:rPr lang="en-US" dirty="0"/>
              <a:t> to feed ‘stub’ indirect input.</a:t>
            </a:r>
          </a:p>
          <a:p>
            <a:pPr lvl="1"/>
            <a:r>
              <a:rPr lang="en-US" dirty="0"/>
              <a:t>Example: Brown Rice effect likely needs to call	‘</a:t>
            </a:r>
            <a:r>
              <a:rPr lang="en-US" dirty="0" err="1"/>
              <a:t>game.getPlayerInTurn</a:t>
            </a:r>
            <a:r>
              <a:rPr lang="en-US" dirty="0"/>
              <a:t>()’ to compute the opponent…</a:t>
            </a:r>
          </a:p>
          <a:p>
            <a:r>
              <a:rPr lang="en-US" dirty="0"/>
              <a:t>My ‘spy’: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F797B-638F-43AD-9886-E22832FA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E582-D9AD-0318-EE6F-3DCAC992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9CB81-D64C-1E25-A73E-F6DDB8C4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54EE2-BB2C-AB2A-46C7-0CCB66DC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70" y="4162251"/>
            <a:ext cx="6125430" cy="543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F1D1B-ABE8-9C0F-8F6C-76BE39432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66" y="4686300"/>
            <a:ext cx="543953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41BC-A02E-F75D-3CE7-2A301B11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Fields?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E2AA-E8BD-F65E-EA77-F887E39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CD20-0629-9725-1F8A-7A0747A3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D13B-A735-F4D9-78F9-AF874B15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2828-C002-078D-8677-FEA5FCAE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FADA8-A8E8-5CF3-83A5-82225F7C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26619"/>
            <a:ext cx="4734586" cy="203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F66B2-22C6-AA7A-23F5-46668925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3" y="983104"/>
            <a:ext cx="2885607" cy="4136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83975-5CB3-B271-F990-23A6D245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794" y="3339373"/>
            <a:ext cx="4353533" cy="60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FDD088-0857-DF1C-0ACF-C85CC984C654}"/>
              </a:ext>
            </a:extLst>
          </p:cNvPr>
          <p:cNvSpPr/>
          <p:nvPr/>
        </p:nvSpPr>
        <p:spPr>
          <a:xfrm>
            <a:off x="4572000" y="1562100"/>
            <a:ext cx="23622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350CD-28B0-3B6A-6F22-6C009DAE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3795424"/>
            <a:ext cx="3054670" cy="19105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EB89CCB-2580-EF09-0F3A-7AD9B09601FA}"/>
              </a:ext>
            </a:extLst>
          </p:cNvPr>
          <p:cNvSpPr/>
          <p:nvPr/>
        </p:nvSpPr>
        <p:spPr>
          <a:xfrm>
            <a:off x="8534400" y="4293502"/>
            <a:ext cx="45720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45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2D18-978E-6CFE-E26C-E02C157F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GameFactory</a:t>
            </a:r>
            <a:r>
              <a:rPr lang="en-US" dirty="0"/>
              <a:t>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3D9D-8611-F5F6-7B6C-CA01B9C2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Factories do </a:t>
            </a:r>
            <a:r>
              <a:rPr lang="en-US" i="1" dirty="0"/>
              <a:t>not</a:t>
            </a:r>
            <a:r>
              <a:rPr lang="en-US" dirty="0"/>
              <a:t> create Games !</a:t>
            </a:r>
          </a:p>
          <a:p>
            <a:pPr lvl="1"/>
            <a:r>
              <a:rPr lang="en-US" dirty="0"/>
              <a:t>In the UML, it translates to</a:t>
            </a:r>
            <a:br>
              <a:rPr lang="en-US" dirty="0"/>
            </a:br>
            <a:r>
              <a:rPr lang="en-US" b="1" dirty="0"/>
              <a:t>Factory Create Client!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FE413-0039-4A7D-F7D9-C879367C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495B6-C82A-DCCF-A9EF-6649A75C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41C9-E6B5-02E7-1B39-0FC95F7C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8FCA0-EF04-F7E2-ACF1-7D9FF64F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76" y="1485900"/>
            <a:ext cx="4064104" cy="3648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D324A6-ACD8-63B0-D93B-2A218879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19" y="2095500"/>
            <a:ext cx="3054670" cy="19105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DA64D-D32E-C26C-2D0D-F527B515A430}"/>
              </a:ext>
            </a:extLst>
          </p:cNvPr>
          <p:cNvCxnSpPr/>
          <p:nvPr/>
        </p:nvCxnSpPr>
        <p:spPr>
          <a:xfrm flipH="1">
            <a:off x="1723104" y="2324100"/>
            <a:ext cx="160020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0BF7E-9A4E-B3FD-C1C4-4AE6EA7C41DF}"/>
              </a:ext>
            </a:extLst>
          </p:cNvPr>
          <p:cNvCxnSpPr/>
          <p:nvPr/>
        </p:nvCxnSpPr>
        <p:spPr>
          <a:xfrm>
            <a:off x="1524000" y="2476500"/>
            <a:ext cx="1371600" cy="14478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85ADD5-F1F2-9EFC-416D-37FA50E5A4CF}"/>
              </a:ext>
            </a:extLst>
          </p:cNvPr>
          <p:cNvCxnSpPr/>
          <p:nvPr/>
        </p:nvCxnSpPr>
        <p:spPr>
          <a:xfrm flipH="1">
            <a:off x="1524000" y="2476500"/>
            <a:ext cx="1447800" cy="14478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28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5091-D8D5-9E70-8951-959B8E73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And a Mix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D6BC-4F55-5B36-B676-600908D0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5296959"/>
            <a:ext cx="2133600" cy="304271"/>
          </a:xfrm>
        </p:spPr>
        <p:txBody>
          <a:bodyPr/>
          <a:lstStyle/>
          <a:p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B2D2A-FDFF-3437-DE71-C21E4515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</p:spPr>
        <p:txBody>
          <a:bodyPr/>
          <a:lstStyle/>
          <a:p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A023-3150-63AD-8140-F2986311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40390516-8E9A-4341-B9BC-EA71230116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9D26A7-4641-D153-B230-4374D79D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both?</a:t>
            </a:r>
          </a:p>
          <a:p>
            <a:r>
              <a:rPr lang="en-US" dirty="0"/>
              <a:t>‘</a:t>
            </a:r>
            <a:r>
              <a:rPr lang="en-US" dirty="0" err="1"/>
              <a:t>createFactory</a:t>
            </a:r>
            <a:r>
              <a:rPr lang="en-US" dirty="0"/>
              <a:t>()’ return</a:t>
            </a:r>
            <a:br>
              <a:rPr lang="en-US" dirty="0"/>
            </a:br>
            <a:r>
              <a:rPr lang="en-US" dirty="0"/>
              <a:t>game?</a:t>
            </a:r>
          </a:p>
          <a:p>
            <a:endParaRPr lang="en-US" dirty="0"/>
          </a:p>
          <a:p>
            <a:r>
              <a:rPr lang="en-US" dirty="0"/>
              <a:t>“This is an apple”</a:t>
            </a:r>
            <a:endParaRPr lang="da-DK" dirty="0"/>
          </a:p>
        </p:txBody>
      </p:sp>
      <p:pic>
        <p:nvPicPr>
          <p:cNvPr id="17" name="Picture 16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67B3A38A-2177-C54C-7B3E-F8A8FB6A1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9" y="787400"/>
            <a:ext cx="4414782" cy="476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5244F4-DE93-E6D7-2ADD-123082A22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17" y="3179711"/>
            <a:ext cx="1767187" cy="16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6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C2C7-D055-2CD9-E1AC-6876A50D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ProductFactory</a:t>
            </a:r>
            <a:r>
              <a:rPr lang="en-US" dirty="0"/>
              <a:t>!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D830-632D-1B06-4BFB-56300E5A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Factories creates the delegates that client uses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B5C1-9FF8-FECA-F6CA-B9DF8042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57B8A-65D7-F80C-6A77-0B255DE0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2176-00A5-B892-2430-95D48954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FA16C-C5A5-8429-DBB7-40CE40A0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52700"/>
            <a:ext cx="5791200" cy="282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88596-08AE-6184-212C-141C6325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928" y="1333500"/>
            <a:ext cx="36549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A31B-CEC1-4832-E9CB-A815FD8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</a:t>
            </a:r>
            <a:r>
              <a:rPr lang="en-US" i="1" dirty="0"/>
              <a:t>Create</a:t>
            </a:r>
            <a:r>
              <a:rPr lang="en-US" dirty="0"/>
              <a:t> stuff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B7D2-7C44-300B-174B-022436C8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naming of methods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4F5F-78C0-2C19-2CB1-BB2B27F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D5F70-0A6E-449C-5E9F-BFCEA7B0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A7C6-2CBC-79D9-65A8-7BEE4793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11824-B632-F50D-9FE3-49633B86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1485900"/>
            <a:ext cx="7211961" cy="35196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43D073-D58C-2C23-8287-8D0BAE3A84E2}"/>
              </a:ext>
            </a:extLst>
          </p:cNvPr>
          <p:cNvSpPr/>
          <p:nvPr/>
        </p:nvSpPr>
        <p:spPr>
          <a:xfrm>
            <a:off x="2133600" y="2095500"/>
            <a:ext cx="1905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841AE-5D6B-4C65-E2D9-C1987A81A04F}"/>
              </a:ext>
            </a:extLst>
          </p:cNvPr>
          <p:cNvSpPr/>
          <p:nvPr/>
        </p:nvSpPr>
        <p:spPr>
          <a:xfrm>
            <a:off x="4572000" y="2019300"/>
            <a:ext cx="3962400" cy="2590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factory </a:t>
            </a:r>
            <a:r>
              <a:rPr lang="en-US" i="1" dirty="0"/>
              <a:t>creates an object!</a:t>
            </a:r>
            <a:r>
              <a:rPr lang="en-US" b="1" i="1" dirty="0"/>
              <a:t> It is not an accessor (‘get’-method) on the same object every time!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</a:rPr>
              <a:t>Call the method ‘</a:t>
            </a:r>
            <a:r>
              <a:rPr lang="en-US" sz="2400" i="1" dirty="0" err="1">
                <a:solidFill>
                  <a:srgbClr val="FFFF00"/>
                </a:solidFill>
              </a:rPr>
              <a:t>createX</a:t>
            </a:r>
            <a:r>
              <a:rPr lang="en-US" sz="2400" i="1" dirty="0">
                <a:solidFill>
                  <a:srgbClr val="FFFF00"/>
                </a:solidFill>
              </a:rPr>
              <a:t>()’ or ‘</a:t>
            </a:r>
            <a:r>
              <a:rPr lang="en-US" sz="2400" i="1" dirty="0" err="1">
                <a:solidFill>
                  <a:srgbClr val="FFFF00"/>
                </a:solidFill>
              </a:rPr>
              <a:t>makeX</a:t>
            </a:r>
            <a:r>
              <a:rPr lang="en-US" sz="2400" i="1" dirty="0">
                <a:solidFill>
                  <a:srgbClr val="FFFF00"/>
                </a:solidFill>
              </a:rPr>
              <a:t>()’, and never ever ‘</a:t>
            </a:r>
            <a:r>
              <a:rPr lang="en-US" sz="2400" i="1" dirty="0" err="1">
                <a:solidFill>
                  <a:srgbClr val="FFFF00"/>
                </a:solidFill>
              </a:rPr>
              <a:t>getX</a:t>
            </a:r>
            <a:r>
              <a:rPr lang="en-US" sz="2400" i="1" dirty="0">
                <a:solidFill>
                  <a:srgbClr val="FFFF00"/>
                </a:solidFill>
              </a:rPr>
              <a:t>()’!</a:t>
            </a:r>
            <a:endParaRPr lang="da-DK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6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957</Words>
  <Application>Microsoft Office PowerPoint</Application>
  <PresentationFormat>On-screen Show (16:10)</PresentationFormat>
  <Paragraphs>164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Software Engineering and Architecture</vt:lpstr>
      <vt:lpstr>Congrats !</vt:lpstr>
      <vt:lpstr>StudyCafe Experience</vt:lpstr>
      <vt:lpstr>Stubs vrs Spies</vt:lpstr>
      <vt:lpstr>Static Fields?</vt:lpstr>
      <vt:lpstr>GameFactory?</vt:lpstr>
      <vt:lpstr>And a Mix</vt:lpstr>
      <vt:lpstr>ProductFactory!</vt:lpstr>
      <vt:lpstr>Factories Create stuff</vt:lpstr>
      <vt:lpstr>Main Method?</vt:lpstr>
      <vt:lpstr>No Doubles in Production</vt:lpstr>
      <vt:lpstr>Test Code in Production</vt:lpstr>
      <vt:lpstr>From 2024</vt:lpstr>
      <vt:lpstr>Parametric Factory</vt:lpstr>
      <vt:lpstr>Kata : Trap not avoided</vt:lpstr>
      <vt:lpstr>Pesky Spy Exercise</vt:lpstr>
      <vt:lpstr>First Year With Strong Spy Focus</vt:lpstr>
      <vt:lpstr>Spy With Stub Behavior</vt:lpstr>
      <vt:lpstr>Stubs with Stubs</vt:lpstr>
      <vt:lpstr>One insight</vt:lpstr>
      <vt:lpstr>But – it is not uncommon</vt:lpstr>
      <vt:lpstr>Casting Avoided?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136</cp:revision>
  <dcterms:created xsi:type="dcterms:W3CDTF">2006-08-16T00:00:00Z</dcterms:created>
  <dcterms:modified xsi:type="dcterms:W3CDTF">2025-10-08T09:52:42Z</dcterms:modified>
</cp:coreProperties>
</file>